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5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4" r:id="rId25"/>
    <p:sldId id="286" r:id="rId26"/>
    <p:sldId id="287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540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lson roma" userId="2014953c4e0ca3c1" providerId="Windows Live" clId="Web-{7CC0D7D4-54B5-47AB-B5C1-31ADA35E0CB6}"/>
    <pc:docChg chg="modSld">
      <pc:chgData name="yelson roma" userId="2014953c4e0ca3c1" providerId="Windows Live" clId="Web-{7CC0D7D4-54B5-47AB-B5C1-31ADA35E0CB6}" dt="2019-02-03T07:45:46.090" v="1" actId="1076"/>
      <pc:docMkLst>
        <pc:docMk/>
      </pc:docMkLst>
      <pc:sldChg chg="modSp">
        <pc:chgData name="yelson roma" userId="2014953c4e0ca3c1" providerId="Windows Live" clId="Web-{7CC0D7D4-54B5-47AB-B5C1-31ADA35E0CB6}" dt="2019-02-03T07:45:46.090" v="1" actId="1076"/>
        <pc:sldMkLst>
          <pc:docMk/>
          <pc:sldMk cId="1708577942" sldId="265"/>
        </pc:sldMkLst>
        <pc:picChg chg="mod">
          <ac:chgData name="yelson roma" userId="2014953c4e0ca3c1" providerId="Windows Live" clId="Web-{7CC0D7D4-54B5-47AB-B5C1-31ADA35E0CB6}" dt="2019-02-03T07:45:46.090" v="1" actId="1076"/>
          <ac:picMkLst>
            <pc:docMk/>
            <pc:sldMk cId="1708577942" sldId="265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FEC27-4286-43BB-AF8B-4EA77F295E5F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CECF5-3B8A-4FA8-80A7-2263318E65F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95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b="1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AB2FB-DB77-4F67-B8BF-6AA5D4E8A93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AB2FB-DB77-4F67-B8BF-6AA5D4E8A93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5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AB2FB-DB77-4F67-B8BF-6AA5D4E8A93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67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AB2FB-DB77-4F67-B8BF-6AA5D4E8A93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5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AB2FB-DB77-4F67-B8BF-6AA5D4E8A93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3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AB2FB-DB77-4F67-B8BF-6AA5D4E8A9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8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AB2FB-DB77-4F67-B8BF-6AA5D4E8A93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7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3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0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8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5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8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5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8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C1AB0-2056-46F8-8635-E88AEAC50ED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64D7A-9F0A-4654-B620-534AFBC0F37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7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3705" y="2265528"/>
            <a:ext cx="11018295" cy="1992573"/>
          </a:xfrm>
        </p:spPr>
        <p:txBody>
          <a:bodyPr>
            <a:normAutofit/>
          </a:bodyPr>
          <a:lstStyle/>
          <a:p>
            <a:r>
              <a:rPr lang="es-ES_tradnl" sz="5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UNIVARIANTE CON </a:t>
            </a:r>
            <a:br>
              <a:rPr lang="es-ES_tradnl" sz="5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sz="5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R-COMMANDER</a:t>
            </a:r>
            <a:endParaRPr lang="es-ES" sz="54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28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1076822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Representación gráfica del diagrama de sectores: 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Gráficas/Gráfico de sectores…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14" name="9 Llamada rectangular"/>
          <p:cNvSpPr/>
          <p:nvPr/>
        </p:nvSpPr>
        <p:spPr>
          <a:xfrm>
            <a:off x="5065405" y="1806374"/>
            <a:ext cx="6616632" cy="736165"/>
          </a:xfrm>
          <a:prstGeom prst="wedgeRectCallout">
            <a:avLst>
              <a:gd name="adj1" fmla="val -29997"/>
              <a:gd name="adj2" fmla="val 11571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FF0000"/>
                </a:solidFill>
              </a:rPr>
              <a:t>Sólo permite adaptar el gráfico al gusto, en cuanto a etiquetas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8290" y="3048571"/>
            <a:ext cx="8381389" cy="34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94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6814" y="942774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Representación gráfica del diagrama de sectores: 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Gráficas/Gráfico de sectores…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32403" y="2004883"/>
            <a:ext cx="460771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with(Dataset, pie(table(</a:t>
            </a:r>
            <a:r>
              <a:rPr lang="en-US" sz="2400" dirty="0" err="1"/>
              <a:t>Especie</a:t>
            </a:r>
            <a:r>
              <a:rPr lang="en-US" sz="2400" dirty="0"/>
              <a:t>), labels=levels(</a:t>
            </a:r>
            <a:r>
              <a:rPr lang="en-US" sz="2400" dirty="0" err="1"/>
              <a:t>Especie</a:t>
            </a:r>
            <a:r>
              <a:rPr lang="en-US" sz="2400" dirty="0"/>
              <a:t>), </a:t>
            </a:r>
            <a:r>
              <a:rPr lang="en-US" sz="2400" dirty="0" err="1"/>
              <a:t>xlab</a:t>
            </a:r>
            <a:r>
              <a:rPr lang="en-US" sz="2400" dirty="0"/>
              <a:t>="", </a:t>
            </a:r>
            <a:r>
              <a:rPr lang="en-US" sz="2400" dirty="0" err="1"/>
              <a:t>ylab</a:t>
            </a:r>
            <a:r>
              <a:rPr lang="en-US" sz="2400" dirty="0"/>
              <a:t>="", main="</a:t>
            </a:r>
            <a:r>
              <a:rPr lang="en-US" sz="2400" dirty="0" err="1"/>
              <a:t>Especie</a:t>
            </a:r>
            <a:r>
              <a:rPr lang="en-US" sz="2400" dirty="0"/>
              <a:t>", col=</a:t>
            </a:r>
            <a:r>
              <a:rPr lang="en-US" sz="2400" dirty="0" err="1"/>
              <a:t>rainbow_hcl</a:t>
            </a:r>
            <a:r>
              <a:rPr lang="en-US" sz="2400" dirty="0"/>
              <a:t>(3)))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rcRect l="8107" t="3406" r="16688" b="21943"/>
          <a:stretch/>
        </p:blipFill>
        <p:spPr>
          <a:xfrm>
            <a:off x="6217920" y="867994"/>
            <a:ext cx="5791200" cy="5739376"/>
          </a:xfrm>
          <a:prstGeom prst="rect">
            <a:avLst/>
          </a:prstGeom>
        </p:spPr>
      </p:pic>
      <p:sp>
        <p:nvSpPr>
          <p:cNvPr id="14" name="9 Llamada rectangular"/>
          <p:cNvSpPr/>
          <p:nvPr/>
        </p:nvSpPr>
        <p:spPr>
          <a:xfrm>
            <a:off x="1256107" y="4062580"/>
            <a:ext cx="2148740" cy="998511"/>
          </a:xfrm>
          <a:prstGeom prst="wedgeRectCallout">
            <a:avLst>
              <a:gd name="adj1" fmla="val -14436"/>
              <a:gd name="adj2" fmla="val -81802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FF0000"/>
                </a:solidFill>
              </a:rPr>
              <a:t>Para editar la apariencia del gráfico</a:t>
            </a:r>
          </a:p>
        </p:txBody>
      </p:sp>
    </p:spTree>
    <p:extLst>
      <p:ext uri="{BB962C8B-B14F-4D97-AF65-F5344CB8AC3E}">
        <p14:creationId xmlns:p14="http://schemas.microsoft.com/office/powerpoint/2010/main" val="2266605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1076822"/>
            <a:ext cx="10298372" cy="699211"/>
          </a:xfrm>
        </p:spPr>
        <p:txBody>
          <a:bodyPr>
            <a:noAutofit/>
          </a:bodyPr>
          <a:lstStyle/>
          <a:p>
            <a:r>
              <a:rPr lang="es-ES_tradnl" sz="2000" dirty="0"/>
              <a:t>Convertir una variable numérica a un factor</a:t>
            </a:r>
          </a:p>
          <a:p>
            <a:r>
              <a:rPr lang="es-ES_tradnl" sz="2000" dirty="0">
                <a:solidFill>
                  <a:srgbClr val="000099"/>
                </a:solidFill>
              </a:rPr>
              <a:t>Ruta: Datos/Modificar variables del conjunto de datos activo/Convertir variable numérica a factor…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/>
          <a:srcRect r="72333" b="72222"/>
          <a:stretch/>
        </p:blipFill>
        <p:spPr>
          <a:xfrm>
            <a:off x="2727954" y="2138883"/>
            <a:ext cx="6739759" cy="3806340"/>
          </a:xfrm>
          <a:prstGeom prst="rect">
            <a:avLst/>
          </a:prstGeom>
        </p:spPr>
      </p:pic>
      <p:sp>
        <p:nvSpPr>
          <p:cNvPr id="13" name="Llamada rectangular redondeada 12"/>
          <p:cNvSpPr/>
          <p:nvPr/>
        </p:nvSpPr>
        <p:spPr>
          <a:xfrm>
            <a:off x="2848041" y="5988045"/>
            <a:ext cx="6619672" cy="762000"/>
          </a:xfrm>
          <a:prstGeom prst="wedgeRoundRectCallout">
            <a:avLst>
              <a:gd name="adj1" fmla="val 14782"/>
              <a:gd name="adj2" fmla="val -188500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rgbClr val="000099"/>
                </a:solidFill>
              </a:rPr>
              <a:t>Con ésta selección, te dice si quieres </a:t>
            </a:r>
            <a:r>
              <a:rPr lang="es-ES" sz="2000" dirty="0" err="1">
                <a:solidFill>
                  <a:srgbClr val="000099"/>
                </a:solidFill>
              </a:rPr>
              <a:t>sobreescribir</a:t>
            </a:r>
            <a:r>
              <a:rPr lang="es-ES" sz="2000" dirty="0">
                <a:solidFill>
                  <a:srgbClr val="000099"/>
                </a:solidFill>
              </a:rPr>
              <a:t>, y ya puedes utilizar la variable en los gráficos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7374" y="3859213"/>
            <a:ext cx="2206626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Flecha abajo"/>
          <p:cNvSpPr/>
          <p:nvPr/>
        </p:nvSpPr>
        <p:spPr>
          <a:xfrm rot="5400000">
            <a:off x="9604375" y="2568575"/>
            <a:ext cx="1574800" cy="2990850"/>
          </a:xfrm>
          <a:prstGeom prst="downArrow">
            <a:avLst>
              <a:gd name="adj1" fmla="val 100000"/>
              <a:gd name="adj2" fmla="val 2350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2000" dirty="0">
                <a:solidFill>
                  <a:srgbClr val="002060"/>
                </a:solidFill>
              </a:rPr>
              <a:t>Podemos asignar nombres a los niveles (ejemplo ácido, neutro, básico) o dejar los números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089340" y="4065259"/>
            <a:ext cx="2358959" cy="2019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3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1076822"/>
            <a:ext cx="6439123" cy="699211"/>
          </a:xfrm>
        </p:spPr>
        <p:txBody>
          <a:bodyPr>
            <a:noAutofit/>
          </a:bodyPr>
          <a:lstStyle/>
          <a:p>
            <a:r>
              <a:rPr lang="es-ES_tradnl" sz="2000" dirty="0"/>
              <a:t>Convertir una variable numérica a un factor</a:t>
            </a:r>
          </a:p>
          <a:p>
            <a:r>
              <a:rPr lang="es-ES_tradnl" sz="2000" dirty="0">
                <a:solidFill>
                  <a:srgbClr val="000099"/>
                </a:solidFill>
              </a:rPr>
              <a:t>Ruta: Datos/Modificar variables del conjunto de datos activo/Convertir variable numérica a factor…</a:t>
            </a:r>
          </a:p>
          <a:p>
            <a:r>
              <a:rPr lang="es-ES_tradnl" sz="2000" dirty="0">
                <a:solidFill>
                  <a:srgbClr val="000099"/>
                </a:solidFill>
              </a:rPr>
              <a:t>Ruta: Gráficas/Gráfico de sectores…</a:t>
            </a:r>
          </a:p>
          <a:p>
            <a:pPr>
              <a:buNone/>
            </a:pPr>
            <a:endParaRPr lang="es-ES_tradnl" sz="2000" dirty="0">
              <a:solidFill>
                <a:srgbClr val="000099"/>
              </a:solidFill>
            </a:endParaRP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13" name="Llamada rectangular redondeada 12"/>
          <p:cNvSpPr/>
          <p:nvPr/>
        </p:nvSpPr>
        <p:spPr>
          <a:xfrm>
            <a:off x="2849855" y="3365500"/>
            <a:ext cx="2856073" cy="1600200"/>
          </a:xfrm>
          <a:prstGeom prst="wedgeRoundRectCallout">
            <a:avLst>
              <a:gd name="adj1" fmla="val 96993"/>
              <a:gd name="adj2" fmla="val 439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rgbClr val="000099"/>
                </a:solidFill>
              </a:rPr>
              <a:t>Ejemplo:</a:t>
            </a:r>
          </a:p>
          <a:p>
            <a:pPr algn="ctr"/>
            <a:r>
              <a:rPr lang="es-ES" sz="2000" dirty="0">
                <a:solidFill>
                  <a:srgbClr val="000099"/>
                </a:solidFill>
              </a:rPr>
              <a:t>Empleando pH, con niveles asignados a los números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lum contrast="40000"/>
          </a:blip>
          <a:srcRect l="22845" t="4348" r="16154" b="22222"/>
          <a:stretch>
            <a:fillRect/>
          </a:stretch>
        </p:blipFill>
        <p:spPr bwMode="auto">
          <a:xfrm>
            <a:off x="7302499" y="939800"/>
            <a:ext cx="4809080" cy="577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847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5" y="2444750"/>
            <a:ext cx="3277622" cy="342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1076822"/>
            <a:ext cx="10298372" cy="699211"/>
          </a:xfrm>
        </p:spPr>
        <p:txBody>
          <a:bodyPr>
            <a:noAutofit/>
          </a:bodyPr>
          <a:lstStyle/>
          <a:p>
            <a:r>
              <a:rPr lang="es-ES_tradnl" sz="2000" dirty="0"/>
              <a:t>Convertir una variable numérica a un factor</a:t>
            </a:r>
          </a:p>
          <a:p>
            <a:r>
              <a:rPr lang="es-ES_tradnl" sz="2000" dirty="0">
                <a:solidFill>
                  <a:srgbClr val="000099"/>
                </a:solidFill>
              </a:rPr>
              <a:t>Ruta: Datos/Modificar variables del conjunto de datos activo/Convertir variable numérica a factor…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lum bright="-10000" contrast="20000"/>
          </a:blip>
          <a:srcRect r="72333" b="72222"/>
          <a:stretch/>
        </p:blipFill>
        <p:spPr>
          <a:xfrm>
            <a:off x="1038154" y="2106774"/>
            <a:ext cx="5687344" cy="3211979"/>
          </a:xfrm>
          <a:prstGeom prst="rect">
            <a:avLst/>
          </a:prstGeom>
        </p:spPr>
      </p:pic>
      <p:sp>
        <p:nvSpPr>
          <p:cNvPr id="9" name="Llamada rectangular redondeada 8"/>
          <p:cNvSpPr/>
          <p:nvPr/>
        </p:nvSpPr>
        <p:spPr>
          <a:xfrm>
            <a:off x="1044788" y="5411743"/>
            <a:ext cx="5680710" cy="1349255"/>
          </a:xfrm>
          <a:prstGeom prst="wedgeRoundRectCallout">
            <a:avLst>
              <a:gd name="adj1" fmla="val -21478"/>
              <a:gd name="adj2" fmla="val -83500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Con ésta selección, </a:t>
            </a:r>
            <a:r>
              <a:rPr lang="es-ES" b="1" dirty="0">
                <a:solidFill>
                  <a:srgbClr val="000099"/>
                </a:solidFill>
              </a:rPr>
              <a:t>te pedirá primero un nombre DIFERENTE para cada nivel</a:t>
            </a:r>
            <a:r>
              <a:rPr lang="es-ES" dirty="0">
                <a:solidFill>
                  <a:srgbClr val="000099"/>
                </a:solidFill>
              </a:rPr>
              <a:t>, Si queremos clasificar como ÁCIDO, NEUTRO Y BÁSICO no es válida, habría otra opción para agrupar PRIMERO</a:t>
            </a:r>
          </a:p>
        </p:txBody>
      </p:sp>
      <p:cxnSp>
        <p:nvCxnSpPr>
          <p:cNvPr id="12" name="11 Conector recto"/>
          <p:cNvCxnSpPr/>
          <p:nvPr/>
        </p:nvCxnSpPr>
        <p:spPr>
          <a:xfrm>
            <a:off x="7315200" y="2148114"/>
            <a:ext cx="3976914" cy="4136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 flipH="1">
            <a:off x="7286171" y="2133600"/>
            <a:ext cx="3773715" cy="4020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62074" y="3567114"/>
            <a:ext cx="1863725" cy="72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632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1076822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Convertir una variable numérica a un factor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Datos/Modificar variables del conjunto de datos segmentar variable numérica…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lum bright="-10000" contrast="20000"/>
          </a:blip>
          <a:srcRect l="1025" t="6183" r="68590" b="60313"/>
          <a:stretch/>
        </p:blipFill>
        <p:spPr>
          <a:xfrm>
            <a:off x="948648" y="1969476"/>
            <a:ext cx="6512562" cy="403943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 cstate="print">
            <a:lum bright="-10000" contrast="20000"/>
          </a:blip>
          <a:srcRect l="898" t="6410" r="84359" b="73077"/>
          <a:stretch/>
        </p:blipFill>
        <p:spPr>
          <a:xfrm>
            <a:off x="8326641" y="1969476"/>
            <a:ext cx="3355405" cy="2625969"/>
          </a:xfrm>
          <a:prstGeom prst="rect">
            <a:avLst/>
          </a:prstGeom>
        </p:spPr>
      </p:pic>
      <p:sp>
        <p:nvSpPr>
          <p:cNvPr id="14" name="Llamada rectangular redondeada 13"/>
          <p:cNvSpPr/>
          <p:nvPr/>
        </p:nvSpPr>
        <p:spPr>
          <a:xfrm>
            <a:off x="7581418" y="5186909"/>
            <a:ext cx="4610582" cy="1349255"/>
          </a:xfrm>
          <a:prstGeom prst="wedgeRoundRectCallout">
            <a:avLst>
              <a:gd name="adj1" fmla="val -78234"/>
              <a:gd name="adj2" fmla="val -48940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Es la opción que mejor clasifica los niveles de pH, y al dar el nombre a los niveles se convierte además en factor. </a:t>
            </a:r>
          </a:p>
          <a:p>
            <a:pPr algn="ctr"/>
            <a:r>
              <a:rPr lang="es-ES" dirty="0">
                <a:solidFill>
                  <a:srgbClr val="000099"/>
                </a:solidFill>
              </a:rPr>
              <a:t>Recomendar cambiar el nombre de nueva variable, no sobre escribir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/>
          <a:srcRect b="50000"/>
          <a:stretch>
            <a:fillRect/>
          </a:stretch>
        </p:blipFill>
        <p:spPr bwMode="auto">
          <a:xfrm>
            <a:off x="1073150" y="2746375"/>
            <a:ext cx="1949450" cy="5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283700" y="2725738"/>
            <a:ext cx="1943100" cy="98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3771900" y="2755900"/>
            <a:ext cx="15367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PH_fact</a:t>
            </a:r>
            <a:endParaRPr lang="es-E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724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 l="15130" r="16636" b="24637"/>
          <a:stretch>
            <a:fillRect/>
          </a:stretch>
        </p:blipFill>
        <p:spPr bwMode="auto">
          <a:xfrm>
            <a:off x="7073900" y="1639377"/>
            <a:ext cx="4699000" cy="518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1076822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Convertir una variable numérica a un factor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Datos/Modificar variables del conjunto de datos segmentar variable numérica…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3913" y="2682668"/>
            <a:ext cx="5868987" cy="4175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Flecha abajo"/>
          <p:cNvSpPr/>
          <p:nvPr/>
        </p:nvSpPr>
        <p:spPr>
          <a:xfrm>
            <a:off x="1866900" y="2514600"/>
            <a:ext cx="482600" cy="495300"/>
          </a:xfrm>
          <a:prstGeom prst="down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10" name="9 Flecha abajo"/>
          <p:cNvSpPr/>
          <p:nvPr/>
        </p:nvSpPr>
        <p:spPr>
          <a:xfrm>
            <a:off x="5854700" y="2527300"/>
            <a:ext cx="482600" cy="495300"/>
          </a:xfrm>
          <a:prstGeom prst="down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1143000" y="1981200"/>
            <a:ext cx="1104900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Variable original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4102100" y="1968500"/>
            <a:ext cx="2120900" cy="57150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Variable Convertida a Factor</a:t>
            </a:r>
          </a:p>
        </p:txBody>
      </p:sp>
    </p:spTree>
    <p:extLst>
      <p:ext uri="{BB962C8B-B14F-4D97-AF65-F5344CB8AC3E}">
        <p14:creationId xmlns:p14="http://schemas.microsoft.com/office/powerpoint/2010/main" val="271119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965199" y="2166937"/>
            <a:ext cx="8579385" cy="381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Cuantitativas/numéricas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184181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Para obtener los estadísticos de posición, dispersión y forma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Estadísticos/Resúmenes/Conjunto de datos activo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11" name="Llamada rectangular redondeada 10"/>
          <p:cNvSpPr/>
          <p:nvPr/>
        </p:nvSpPr>
        <p:spPr>
          <a:xfrm>
            <a:off x="6159500" y="4762501"/>
            <a:ext cx="5755640" cy="1435100"/>
          </a:xfrm>
          <a:prstGeom prst="wedgeRoundRectCallout">
            <a:avLst>
              <a:gd name="adj1" fmla="val -19702"/>
              <a:gd name="adj2" fmla="val -8736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rgbClr val="000099"/>
                </a:solidFill>
              </a:rPr>
              <a:t>No deja escoger más estadísticos pero se puede ver un resumen global de medias, moda (en las categóricas), medianas y rangos</a:t>
            </a:r>
          </a:p>
        </p:txBody>
      </p:sp>
    </p:spTree>
    <p:extLst>
      <p:ext uri="{BB962C8B-B14F-4D97-AF65-F5344CB8AC3E}">
        <p14:creationId xmlns:p14="http://schemas.microsoft.com/office/powerpoint/2010/main" val="921952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Cuantitativas/numéricas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082583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Para obtener los estadísticos de posición, dispersión y forma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Estadísticos/Resúmenes/Resúmenes numéricos… 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lum bright="-10000" contrast="20000"/>
          </a:blip>
          <a:srcRect l="1154" t="5498" r="61923" b="54616"/>
          <a:stretch/>
        </p:blipFill>
        <p:spPr>
          <a:xfrm>
            <a:off x="972133" y="2016699"/>
            <a:ext cx="6976114" cy="42389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lum bright="-10000" contrast="20000"/>
          </a:blip>
          <a:srcRect l="1281" t="5955" r="62052" b="56210"/>
          <a:stretch/>
        </p:blipFill>
        <p:spPr>
          <a:xfrm>
            <a:off x="5486400" y="2965938"/>
            <a:ext cx="6705600" cy="3892062"/>
          </a:xfrm>
          <a:prstGeom prst="rect">
            <a:avLst/>
          </a:prstGeom>
        </p:spPr>
      </p:pic>
      <p:sp>
        <p:nvSpPr>
          <p:cNvPr id="10" name="Llamada rectangular redondeada 9"/>
          <p:cNvSpPr/>
          <p:nvPr/>
        </p:nvSpPr>
        <p:spPr>
          <a:xfrm>
            <a:off x="3151408" y="1888411"/>
            <a:ext cx="2999751" cy="1515189"/>
          </a:xfrm>
          <a:prstGeom prst="wedgeRoundRectCallout">
            <a:avLst>
              <a:gd name="adj1" fmla="val -60922"/>
              <a:gd name="adj2" fmla="val 3438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Sólo permite seleccionar las variables numéricas, pero podemos clasificar por grupos según Factor (ejemplo, Especie colorante)</a:t>
            </a:r>
          </a:p>
        </p:txBody>
      </p:sp>
      <p:sp>
        <p:nvSpPr>
          <p:cNvPr id="11" name="Llamada rectangular redondeada 10"/>
          <p:cNvSpPr/>
          <p:nvPr/>
        </p:nvSpPr>
        <p:spPr>
          <a:xfrm>
            <a:off x="8106814" y="2000113"/>
            <a:ext cx="3841346" cy="1108847"/>
          </a:xfrm>
          <a:prstGeom prst="wedgeRoundRectCallout">
            <a:avLst>
              <a:gd name="adj1" fmla="val -55893"/>
              <a:gd name="adj2" fmla="val 28673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Seleccionar los estadísticos que se deseen conocer, y se pueden cambiar los valores de los </a:t>
            </a:r>
            <a:r>
              <a:rPr lang="es-ES" dirty="0" err="1">
                <a:solidFill>
                  <a:srgbClr val="000099"/>
                </a:solidFill>
              </a:rPr>
              <a:t>Cuantiles</a:t>
            </a:r>
            <a:endParaRPr lang="es-ES" dirty="0">
              <a:solidFill>
                <a:srgbClr val="000099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1413" y="3109913"/>
            <a:ext cx="174148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901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Cuantitativas/numéricas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184181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Para obtener los estadísticos de posición, dispersión y forma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Estadísticos/Resúmenes/Resúmenes numéricos… 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914400" y="1769093"/>
            <a:ext cx="1127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Script:</a:t>
            </a:r>
          </a:p>
          <a:p>
            <a:r>
              <a:rPr lang="en-US" dirty="0" err="1"/>
              <a:t>numSummary</a:t>
            </a:r>
            <a:r>
              <a:rPr lang="en-US" dirty="0"/>
              <a:t>(Dataset[,"UPF"], groups=Dataset_2$Especie, statistics=c("mean", "</a:t>
            </a:r>
            <a:r>
              <a:rPr lang="en-US" dirty="0" err="1"/>
              <a:t>sd</a:t>
            </a:r>
            <a:r>
              <a:rPr lang="en-US" dirty="0"/>
              <a:t>", "IQR", "</a:t>
            </a:r>
            <a:r>
              <a:rPr lang="en-US" dirty="0" err="1"/>
              <a:t>quantiles</a:t>
            </a:r>
            <a:r>
              <a:rPr lang="en-US" dirty="0"/>
              <a:t>", "</a:t>
            </a:r>
            <a:r>
              <a:rPr lang="en-US" dirty="0" err="1"/>
              <a:t>cv</a:t>
            </a:r>
            <a:r>
              <a:rPr lang="en-US" dirty="0"/>
              <a:t>", "</a:t>
            </a:r>
            <a:r>
              <a:rPr lang="en-US" dirty="0" err="1"/>
              <a:t>skewness</a:t>
            </a:r>
            <a:r>
              <a:rPr lang="en-US" dirty="0"/>
              <a:t>", "kurtosis"), </a:t>
            </a:r>
            <a:r>
              <a:rPr lang="en-US" dirty="0" err="1"/>
              <a:t>quantiles</a:t>
            </a:r>
            <a:r>
              <a:rPr lang="en-US" dirty="0"/>
              <a:t>=c(0,.25,.5,.75,1), type="2")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875898" y="4521672"/>
            <a:ext cx="10914782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latin typeface="CMR10"/>
              </a:rPr>
              <a:t>R-</a:t>
            </a:r>
            <a:r>
              <a:rPr lang="es-ES" dirty="0" err="1">
                <a:latin typeface="CMR10"/>
              </a:rPr>
              <a:t>Comander</a:t>
            </a:r>
            <a:r>
              <a:rPr lang="es-ES" dirty="0">
                <a:latin typeface="CMR10"/>
              </a:rPr>
              <a:t> no tiene ninguna opción que proporcione una </a:t>
            </a:r>
            <a:r>
              <a:rPr lang="es-ES" b="1" dirty="0">
                <a:solidFill>
                  <a:srgbClr val="000099"/>
                </a:solidFill>
                <a:latin typeface="CMR10"/>
              </a:rPr>
              <a:t>tabla de frecuencias </a:t>
            </a:r>
            <a:r>
              <a:rPr lang="es-ES" dirty="0">
                <a:latin typeface="CMR10"/>
              </a:rPr>
              <a:t>con datos agrupados en</a:t>
            </a:r>
          </a:p>
          <a:p>
            <a:r>
              <a:rPr lang="es-ES" dirty="0">
                <a:latin typeface="CMR10"/>
              </a:rPr>
              <a:t>intervalos. Sin embargo existe una orden de R que sí permite dicha construcción. Por tanto podríamos</a:t>
            </a:r>
          </a:p>
          <a:p>
            <a:r>
              <a:rPr lang="es-ES" dirty="0">
                <a:latin typeface="CMR10"/>
              </a:rPr>
              <a:t>utilizar dicha orden en R-</a:t>
            </a:r>
            <a:r>
              <a:rPr lang="es-ES" dirty="0" err="1">
                <a:latin typeface="CMR10"/>
              </a:rPr>
              <a:t>Comander</a:t>
            </a:r>
            <a:r>
              <a:rPr lang="es-ES" dirty="0">
                <a:latin typeface="CMR10"/>
              </a:rPr>
              <a:t>. La orden es </a:t>
            </a:r>
            <a:r>
              <a:rPr lang="es-ES" b="1" dirty="0" err="1">
                <a:solidFill>
                  <a:srgbClr val="000099"/>
                </a:solidFill>
                <a:latin typeface="CMTT10"/>
              </a:rPr>
              <a:t>hist</a:t>
            </a:r>
            <a:r>
              <a:rPr lang="es-ES" b="1" dirty="0">
                <a:solidFill>
                  <a:srgbClr val="000099"/>
                </a:solidFill>
                <a:latin typeface="CMTT10"/>
              </a:rPr>
              <a:t>(</a:t>
            </a:r>
            <a:r>
              <a:rPr lang="es-ES" b="1" dirty="0" err="1">
                <a:solidFill>
                  <a:srgbClr val="000099"/>
                </a:solidFill>
                <a:latin typeface="CMTT10"/>
              </a:rPr>
              <a:t>Datos$Variable,plot</a:t>
            </a:r>
            <a:r>
              <a:rPr lang="es-ES" b="1" dirty="0">
                <a:solidFill>
                  <a:srgbClr val="000099"/>
                </a:solidFill>
                <a:latin typeface="CMTT10"/>
              </a:rPr>
              <a:t>=F)</a:t>
            </a:r>
            <a:r>
              <a:rPr lang="es-ES" dirty="0">
                <a:latin typeface="CMR10"/>
              </a:rPr>
              <a:t>.</a:t>
            </a:r>
          </a:p>
          <a:p>
            <a:endParaRPr lang="es-ES" dirty="0">
              <a:latin typeface="CMR10"/>
            </a:endParaRPr>
          </a:p>
          <a:p>
            <a:r>
              <a:rPr lang="es-ES" dirty="0">
                <a:latin typeface="CMR10"/>
              </a:rPr>
              <a:t>Para la variable UPF</a:t>
            </a:r>
            <a:r>
              <a:rPr lang="es-ES" dirty="0">
                <a:latin typeface="CMTI10"/>
              </a:rPr>
              <a:t> </a:t>
            </a:r>
            <a:r>
              <a:rPr lang="es-ES" dirty="0">
                <a:latin typeface="CMR10"/>
              </a:rPr>
              <a:t>la orden sería </a:t>
            </a:r>
            <a:r>
              <a:rPr lang="es-ES" dirty="0" err="1">
                <a:solidFill>
                  <a:srgbClr val="000099"/>
                </a:solidFill>
                <a:latin typeface="CMTT10"/>
              </a:rPr>
              <a:t>hist</a:t>
            </a:r>
            <a:r>
              <a:rPr lang="es-ES" dirty="0">
                <a:solidFill>
                  <a:srgbClr val="000099"/>
                </a:solidFill>
                <a:latin typeface="CMTT10"/>
              </a:rPr>
              <a:t>(</a:t>
            </a:r>
            <a:r>
              <a:rPr lang="es-ES" dirty="0" err="1">
                <a:solidFill>
                  <a:srgbClr val="000099"/>
                </a:solidFill>
                <a:latin typeface="CMTT10"/>
              </a:rPr>
              <a:t>Dataset$UPF,plot</a:t>
            </a:r>
            <a:r>
              <a:rPr lang="es-ES" dirty="0">
                <a:solidFill>
                  <a:srgbClr val="000099"/>
                </a:solidFill>
                <a:latin typeface="CMTT10"/>
              </a:rPr>
              <a:t>=F)</a:t>
            </a:r>
            <a:r>
              <a:rPr lang="es-ES" dirty="0">
                <a:latin typeface="CMR10"/>
              </a:rPr>
              <a:t>, que habría que colocar en la ventana </a:t>
            </a:r>
            <a:r>
              <a:rPr lang="es-ES" dirty="0">
                <a:latin typeface="CMTT10"/>
              </a:rPr>
              <a:t>R Script </a:t>
            </a:r>
            <a:r>
              <a:rPr lang="es-ES" dirty="0">
                <a:latin typeface="CMR10"/>
              </a:rPr>
              <a:t>y pulsar el botón </a:t>
            </a:r>
            <a:r>
              <a:rPr lang="es-ES" dirty="0">
                <a:latin typeface="CMTT10"/>
              </a:rPr>
              <a:t>Ejecutar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008381" y="2933700"/>
            <a:ext cx="10870274" cy="26670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Media/ desviación estándar/ rango intercuatílico/ coeficiente de variación/ Asimetría/ </a:t>
            </a:r>
            <a:r>
              <a:rPr lang="es-ES" sz="1600" dirty="0" err="1"/>
              <a:t>Curtosis</a:t>
            </a:r>
            <a:r>
              <a:rPr lang="es-ES" sz="1600" dirty="0"/>
              <a:t> Percentiles/número de datos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 l="504" r="713"/>
          <a:stretch>
            <a:fillRect/>
          </a:stretch>
        </p:blipFill>
        <p:spPr bwMode="auto">
          <a:xfrm>
            <a:off x="0" y="3314700"/>
            <a:ext cx="12192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529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184181"/>
            <a:ext cx="10298372" cy="699211"/>
          </a:xfrm>
        </p:spPr>
        <p:txBody>
          <a:bodyPr>
            <a:normAutofit fontScale="77500" lnSpcReduction="20000"/>
          </a:bodyPr>
          <a:lstStyle/>
          <a:p>
            <a:r>
              <a:rPr lang="es-ES_tradnl" sz="3600" dirty="0"/>
              <a:t>Iniciar el programa, y cargar el paquete </a:t>
            </a:r>
            <a:r>
              <a:rPr lang="es-ES_tradnl" sz="3600" dirty="0" err="1"/>
              <a:t>Rcmdr</a:t>
            </a:r>
            <a:r>
              <a:rPr lang="es-ES_tradnl" sz="3600" dirty="0"/>
              <a:t> y abrir los datos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0713" y="2441949"/>
            <a:ext cx="7731807" cy="359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378423" y="1651379"/>
            <a:ext cx="9758279" cy="4441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FF0000"/>
                </a:solidFill>
              </a:rPr>
              <a:t>Recordad, primero seleccionar el directorio de trabajo y después cargar el paquete </a:t>
            </a:r>
            <a:r>
              <a:rPr lang="es-ES" sz="2000" dirty="0" err="1">
                <a:solidFill>
                  <a:srgbClr val="FF0000"/>
                </a:solidFill>
              </a:rPr>
              <a:t>Rcmdr</a:t>
            </a:r>
            <a:r>
              <a:rPr lang="es-ES" sz="20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8162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Cuantitativas/numéricas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184181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Para obtener los estadísticos de posición, dispersión y forma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Estadísticos/Resúmenes/Resúmenes numéricos… 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361440" y="2320280"/>
            <a:ext cx="6096000" cy="341632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$breaks</a:t>
            </a:r>
          </a:p>
          <a:p>
            <a:r>
              <a:rPr lang="en-US" dirty="0"/>
              <a:t>[1]     0  2000  4000  6000  8000 10000 12000</a:t>
            </a:r>
          </a:p>
          <a:p>
            <a:endParaRPr lang="en-US" dirty="0"/>
          </a:p>
          <a:p>
            <a:r>
              <a:rPr lang="en-US" dirty="0"/>
              <a:t>$counts</a:t>
            </a:r>
          </a:p>
          <a:p>
            <a:r>
              <a:rPr lang="en-US" dirty="0"/>
              <a:t>[1] 44  0  0  0  0  1</a:t>
            </a:r>
          </a:p>
          <a:p>
            <a:endParaRPr lang="en-US" dirty="0"/>
          </a:p>
          <a:p>
            <a:r>
              <a:rPr lang="en-US" dirty="0"/>
              <a:t>$density</a:t>
            </a:r>
          </a:p>
          <a:p>
            <a:r>
              <a:rPr lang="en-US" dirty="0"/>
              <a:t>[1] 4.888889e-04 0.000000e+00 </a:t>
            </a:r>
            <a:r>
              <a:rPr lang="en-US" dirty="0" err="1"/>
              <a:t>0.000000e+00</a:t>
            </a:r>
            <a:r>
              <a:rPr lang="en-US" dirty="0"/>
              <a:t> </a:t>
            </a:r>
            <a:r>
              <a:rPr lang="en-US" dirty="0" err="1"/>
              <a:t>0.000000e+00</a:t>
            </a:r>
            <a:r>
              <a:rPr lang="en-US" dirty="0"/>
              <a:t> </a:t>
            </a:r>
            <a:r>
              <a:rPr lang="en-US" dirty="0" err="1"/>
              <a:t>0.000000e+00</a:t>
            </a:r>
            <a:r>
              <a:rPr lang="en-US" dirty="0"/>
              <a:t> 1.111111e-05</a:t>
            </a:r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mids</a:t>
            </a:r>
            <a:endParaRPr lang="en-US" dirty="0"/>
          </a:p>
          <a:p>
            <a:r>
              <a:rPr lang="en-US" dirty="0"/>
              <a:t>[1]  1000  3000  5000  7000  9000 11000</a:t>
            </a:r>
          </a:p>
        </p:txBody>
      </p:sp>
      <p:sp>
        <p:nvSpPr>
          <p:cNvPr id="10" name="Llamada rectangular redondeada 9"/>
          <p:cNvSpPr/>
          <p:nvPr/>
        </p:nvSpPr>
        <p:spPr>
          <a:xfrm>
            <a:off x="6953244" y="2309746"/>
            <a:ext cx="2999751" cy="585853"/>
          </a:xfrm>
          <a:prstGeom prst="wedgeRoundRectCallout">
            <a:avLst>
              <a:gd name="adj1" fmla="val -86747"/>
              <a:gd name="adj2" fmla="val -1422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INTERVALOS</a:t>
            </a:r>
          </a:p>
        </p:txBody>
      </p:sp>
      <p:sp>
        <p:nvSpPr>
          <p:cNvPr id="11" name="Llamada rectangular redondeada 10"/>
          <p:cNvSpPr/>
          <p:nvPr/>
        </p:nvSpPr>
        <p:spPr>
          <a:xfrm>
            <a:off x="4103991" y="3437883"/>
            <a:ext cx="2999751" cy="382277"/>
          </a:xfrm>
          <a:prstGeom prst="wedgeRoundRectCallout">
            <a:avLst>
              <a:gd name="adj1" fmla="val -86747"/>
              <a:gd name="adj2" fmla="val -1422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FRECUENCIAS ABSOLUTAS</a:t>
            </a:r>
          </a:p>
        </p:txBody>
      </p:sp>
      <p:sp>
        <p:nvSpPr>
          <p:cNvPr id="12" name="Llamada rectangular redondeada 11"/>
          <p:cNvSpPr/>
          <p:nvPr/>
        </p:nvSpPr>
        <p:spPr>
          <a:xfrm>
            <a:off x="6953243" y="5354323"/>
            <a:ext cx="2999751" cy="382277"/>
          </a:xfrm>
          <a:prstGeom prst="wedgeRoundRectCallout">
            <a:avLst>
              <a:gd name="adj1" fmla="val -86747"/>
              <a:gd name="adj2" fmla="val -1422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VALOR MEDIO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1262821" y="1898134"/>
            <a:ext cx="249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hist</a:t>
            </a:r>
            <a:r>
              <a:rPr lang="es-ES" dirty="0">
                <a:solidFill>
                  <a:srgbClr val="FF0000"/>
                </a:solidFill>
              </a:rPr>
              <a:t>(</a:t>
            </a:r>
            <a:r>
              <a:rPr lang="es-ES" dirty="0" err="1">
                <a:solidFill>
                  <a:srgbClr val="FF0000"/>
                </a:solidFill>
              </a:rPr>
              <a:t>Dataset$UPF,plot</a:t>
            </a:r>
            <a:r>
              <a:rPr lang="es-ES" dirty="0">
                <a:solidFill>
                  <a:srgbClr val="FF0000"/>
                </a:solidFill>
              </a:rPr>
              <a:t>=F)</a:t>
            </a:r>
          </a:p>
        </p:txBody>
      </p:sp>
    </p:spTree>
    <p:extLst>
      <p:ext uri="{BB962C8B-B14F-4D97-AF65-F5344CB8AC3E}">
        <p14:creationId xmlns:p14="http://schemas.microsoft.com/office/powerpoint/2010/main" val="1844207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Cuantitativas/numéricas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126125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Para obtener gráficas con valores numéricos, sin convertir a factor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Gráficas/Histograma…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96686" y="6384272"/>
            <a:ext cx="11054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Script: </a:t>
            </a:r>
            <a:r>
              <a:rPr lang="en-US" i="1" dirty="0"/>
              <a:t>with(Dataset, </a:t>
            </a:r>
            <a:r>
              <a:rPr lang="en-US" i="1" dirty="0" err="1"/>
              <a:t>Hist</a:t>
            </a:r>
            <a:r>
              <a:rPr lang="en-US" i="1" dirty="0"/>
              <a:t>(</a:t>
            </a:r>
            <a:r>
              <a:rPr lang="en-US" i="1" dirty="0" err="1"/>
              <a:t>DEab</a:t>
            </a:r>
            <a:r>
              <a:rPr lang="en-US" i="1" dirty="0"/>
              <a:t>, scale="frequency", breaks="</a:t>
            </a:r>
            <a:r>
              <a:rPr lang="en-US" i="1" dirty="0" err="1"/>
              <a:t>Sturges</a:t>
            </a:r>
            <a:r>
              <a:rPr lang="en-US" i="1" dirty="0"/>
              <a:t>", </a:t>
            </a:r>
            <a:r>
              <a:rPr lang="en-US" i="1" dirty="0" err="1">
                <a:solidFill>
                  <a:srgbClr val="FF0000"/>
                </a:solidFill>
              </a:rPr>
              <a:t>col</a:t>
            </a:r>
            <a:r>
              <a:rPr lang="en-US" i="1" dirty="0">
                <a:solidFill>
                  <a:srgbClr val="FF0000"/>
                </a:solidFill>
              </a:rPr>
              <a:t>="</a:t>
            </a:r>
            <a:r>
              <a:rPr lang="en-US" i="1" dirty="0" err="1">
                <a:solidFill>
                  <a:srgbClr val="FF0000"/>
                </a:solidFill>
              </a:rPr>
              <a:t>darkgray</a:t>
            </a:r>
            <a:r>
              <a:rPr lang="en-US" i="1" dirty="0">
                <a:solidFill>
                  <a:srgbClr val="FF0000"/>
                </a:solidFill>
              </a:rPr>
              <a:t>"))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/>
          <a:srcRect l="1154" t="6410" r="62179" b="59174"/>
          <a:stretch/>
        </p:blipFill>
        <p:spPr>
          <a:xfrm>
            <a:off x="1001973" y="2016699"/>
            <a:ext cx="6705600" cy="35403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/>
          <a:srcRect l="770" t="6411" r="62051" b="60313"/>
          <a:stretch/>
        </p:blipFill>
        <p:spPr>
          <a:xfrm>
            <a:off x="5205046" y="2710596"/>
            <a:ext cx="6799386" cy="3423140"/>
          </a:xfrm>
          <a:prstGeom prst="rect">
            <a:avLst/>
          </a:prstGeom>
        </p:spPr>
      </p:pic>
      <p:sp>
        <p:nvSpPr>
          <p:cNvPr id="9" name="Llamada rectangular redondeada 8"/>
          <p:cNvSpPr/>
          <p:nvPr/>
        </p:nvSpPr>
        <p:spPr>
          <a:xfrm>
            <a:off x="3151408" y="1888411"/>
            <a:ext cx="2999751" cy="1769189"/>
          </a:xfrm>
          <a:prstGeom prst="wedgeRoundRectCallout">
            <a:avLst>
              <a:gd name="adj1" fmla="val -65156"/>
              <a:gd name="adj2" fmla="val 33188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Sólo permite seleccionar las variables numéricas, y se puede hacer por grupos según factores</a:t>
            </a:r>
          </a:p>
        </p:txBody>
      </p:sp>
      <p:sp>
        <p:nvSpPr>
          <p:cNvPr id="10" name="Llamada rectangular redondeada 9"/>
          <p:cNvSpPr/>
          <p:nvPr/>
        </p:nvSpPr>
        <p:spPr>
          <a:xfrm>
            <a:off x="7892357" y="1878078"/>
            <a:ext cx="4112075" cy="1017521"/>
          </a:xfrm>
          <a:prstGeom prst="wedgeRoundRectCallout">
            <a:avLst>
              <a:gd name="adj1" fmla="val -54571"/>
              <a:gd name="adj2" fmla="val 13440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Permite seleccionar Porcentajes, y cambiar el número de clases (cuántas barras va a dibujar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36650" y="2987675"/>
            <a:ext cx="15176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6512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t="11899" b="3332"/>
          <a:stretch>
            <a:fillRect/>
          </a:stretch>
        </p:blipFill>
        <p:spPr bwMode="auto">
          <a:xfrm>
            <a:off x="5892801" y="1612900"/>
            <a:ext cx="61087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Cuantitativas/numéricas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184181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Para obtener gráficas con valores numéricos, sin convertir a factor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Gráficas/Histograma…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21806" y="2016699"/>
            <a:ext cx="4883694" cy="1123712"/>
          </a:xfrm>
          <a:prstGeom prst="wedgeRoundRectCallout">
            <a:avLst>
              <a:gd name="adj1" fmla="val 43718"/>
              <a:gd name="adj2" fmla="val 95675"/>
              <a:gd name="adj3" fmla="val 16667"/>
            </a:avLst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Script: </a:t>
            </a:r>
            <a:r>
              <a:rPr lang="en-US" sz="2000" i="1" dirty="0"/>
              <a:t>with(Dataset, </a:t>
            </a:r>
            <a:r>
              <a:rPr lang="en-US" sz="2000" i="1" dirty="0" err="1"/>
              <a:t>Hist</a:t>
            </a:r>
            <a:r>
              <a:rPr lang="en-US" sz="2000" i="1" dirty="0"/>
              <a:t>(</a:t>
            </a:r>
            <a:r>
              <a:rPr lang="en-US" sz="2000" i="1" dirty="0" err="1"/>
              <a:t>DEab</a:t>
            </a:r>
            <a:r>
              <a:rPr lang="en-US" sz="2000" i="1" dirty="0"/>
              <a:t>, scale="frequency", breaks="</a:t>
            </a:r>
            <a:r>
              <a:rPr lang="en-US" sz="2000" i="1" dirty="0" err="1"/>
              <a:t>Sturges</a:t>
            </a:r>
            <a:r>
              <a:rPr lang="en-US" sz="2000" i="1" dirty="0"/>
              <a:t>", </a:t>
            </a:r>
            <a:r>
              <a:rPr lang="en-US" sz="2000" i="1" dirty="0" err="1">
                <a:solidFill>
                  <a:srgbClr val="FF0000"/>
                </a:solidFill>
              </a:rPr>
              <a:t>col</a:t>
            </a:r>
            <a:r>
              <a:rPr lang="en-US" sz="2000" i="1" dirty="0">
                <a:solidFill>
                  <a:srgbClr val="FF0000"/>
                </a:solidFill>
              </a:rPr>
              <a:t>=“red"))</a:t>
            </a:r>
          </a:p>
        </p:txBody>
      </p:sp>
    </p:spTree>
    <p:extLst>
      <p:ext uri="{BB962C8B-B14F-4D97-AF65-F5344CB8AC3E}">
        <p14:creationId xmlns:p14="http://schemas.microsoft.com/office/powerpoint/2010/main" val="256291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Cuantitativas/numéricas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184181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Para obtener gráficas con valores numéricos, sin convertir a factor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Gráficas/Diagrama de caja…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16446" y="6334699"/>
            <a:ext cx="9016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Script: </a:t>
            </a:r>
            <a:r>
              <a:rPr lang="en-US" i="1" dirty="0" err="1"/>
              <a:t>Boxplot</a:t>
            </a:r>
            <a:r>
              <a:rPr lang="en-US" i="1" dirty="0"/>
              <a:t>(</a:t>
            </a:r>
            <a:r>
              <a:rPr lang="en-US" i="1" dirty="0" err="1"/>
              <a:t>DEab~Especie</a:t>
            </a:r>
            <a:r>
              <a:rPr lang="en-US" i="1" dirty="0"/>
              <a:t>, data=Dataset, </a:t>
            </a:r>
            <a:r>
              <a:rPr lang="en-US" i="1" dirty="0" err="1"/>
              <a:t>id.method</a:t>
            </a:r>
            <a:r>
              <a:rPr lang="en-US" i="1" dirty="0"/>
              <a:t>="y")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/>
          <a:srcRect l="1026" t="5498" r="61282" b="58035"/>
          <a:stretch/>
        </p:blipFill>
        <p:spPr>
          <a:xfrm>
            <a:off x="900375" y="2115616"/>
            <a:ext cx="6893169" cy="37513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/>
          <a:srcRect l="1026" t="6182" r="61923" b="59402"/>
          <a:stretch/>
        </p:blipFill>
        <p:spPr>
          <a:xfrm>
            <a:off x="5314463" y="2565744"/>
            <a:ext cx="6775939" cy="3540369"/>
          </a:xfrm>
          <a:prstGeom prst="rect">
            <a:avLst/>
          </a:prstGeom>
        </p:spPr>
      </p:pic>
      <p:sp>
        <p:nvSpPr>
          <p:cNvPr id="10" name="Llamada rectangular redondeada 9"/>
          <p:cNvSpPr/>
          <p:nvPr/>
        </p:nvSpPr>
        <p:spPr>
          <a:xfrm>
            <a:off x="3049810" y="2120635"/>
            <a:ext cx="2999751" cy="807853"/>
          </a:xfrm>
          <a:prstGeom prst="wedgeRoundRectCallout">
            <a:avLst>
              <a:gd name="adj1" fmla="val -54571"/>
              <a:gd name="adj2" fmla="val 13440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Sólo permite seleccionar las variables numéricas</a:t>
            </a:r>
          </a:p>
          <a:p>
            <a:pPr algn="ctr"/>
            <a:r>
              <a:rPr lang="es-ES" dirty="0">
                <a:solidFill>
                  <a:srgbClr val="000099"/>
                </a:solidFill>
              </a:rPr>
              <a:t>Pero se puede agrupar</a:t>
            </a:r>
          </a:p>
        </p:txBody>
      </p:sp>
      <p:sp>
        <p:nvSpPr>
          <p:cNvPr id="12" name="Llamada rectangular redondeada 11"/>
          <p:cNvSpPr/>
          <p:nvPr/>
        </p:nvSpPr>
        <p:spPr>
          <a:xfrm>
            <a:off x="7793544" y="1911154"/>
            <a:ext cx="3841346" cy="1108847"/>
          </a:xfrm>
          <a:prstGeom prst="wedgeRoundRectCallout">
            <a:avLst>
              <a:gd name="adj1" fmla="val -74407"/>
              <a:gd name="adj2" fmla="val 107832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Desmarcar si hay muchos y poner con el ratón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95374" y="3171825"/>
            <a:ext cx="14573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lamada rectangular redondeada 14"/>
          <p:cNvSpPr/>
          <p:nvPr/>
        </p:nvSpPr>
        <p:spPr>
          <a:xfrm>
            <a:off x="6057900" y="4530659"/>
            <a:ext cx="5943599" cy="1705042"/>
          </a:xfrm>
          <a:prstGeom prst="wedgeRoundRectCallout">
            <a:avLst>
              <a:gd name="adj1" fmla="val -40092"/>
              <a:gd name="adj2" fmla="val -75198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0099"/>
                </a:solidFill>
              </a:rPr>
              <a:t>Con esta opción te al pulsar con el ratón en los puntos anómalos o en zonas del gráfico como la línea de la mediana, aparecen las filas a las que corresponde el valor.</a:t>
            </a:r>
          </a:p>
          <a:p>
            <a:pPr algn="ctr"/>
            <a:r>
              <a:rPr lang="es-ES" dirty="0">
                <a:solidFill>
                  <a:srgbClr val="000099"/>
                </a:solidFill>
              </a:rPr>
              <a:t>NO SE PODRÁ HACER NADA MÁS HASTA QUE SE DE A ESCAPE O BOTÓN DERECHO</a:t>
            </a:r>
          </a:p>
        </p:txBody>
      </p:sp>
      <p:pic>
        <p:nvPicPr>
          <p:cNvPr id="13" name="Imagen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8" y="4469563"/>
            <a:ext cx="658298" cy="57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17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12479" b="2866"/>
          <a:stretch>
            <a:fillRect/>
          </a:stretch>
        </p:blipFill>
        <p:spPr bwMode="auto">
          <a:xfrm>
            <a:off x="4851400" y="952500"/>
            <a:ext cx="6883400" cy="581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Cuantitativas/numéricas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1017489"/>
            <a:ext cx="10298372" cy="699211"/>
          </a:xfrm>
        </p:spPr>
        <p:txBody>
          <a:bodyPr>
            <a:normAutofit/>
          </a:bodyPr>
          <a:lstStyle/>
          <a:p>
            <a:r>
              <a:rPr lang="es-ES_tradnl" sz="2000" dirty="0">
                <a:solidFill>
                  <a:srgbClr val="000099"/>
                </a:solidFill>
              </a:rPr>
              <a:t>Ruta: Gráficas/Diagrama de caja…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16" name="Llamada rectangular redondeada 15"/>
          <p:cNvSpPr/>
          <p:nvPr/>
        </p:nvSpPr>
        <p:spPr>
          <a:xfrm>
            <a:off x="1056640" y="1680588"/>
            <a:ext cx="3637180" cy="4466212"/>
          </a:xfrm>
          <a:prstGeom prst="wedgeRoundRectCallout">
            <a:avLst>
              <a:gd name="adj1" fmla="val 61940"/>
              <a:gd name="adj2" fmla="val 19426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b="1" dirty="0">
                <a:solidFill>
                  <a:srgbClr val="000099"/>
                </a:solidFill>
              </a:rPr>
              <a:t>INTERPRETACIÓN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No hay </a:t>
            </a:r>
            <a:r>
              <a:rPr lang="es-ES" sz="2000" b="1" dirty="0">
                <a:solidFill>
                  <a:schemeClr val="tx1"/>
                </a:solidFill>
              </a:rPr>
              <a:t>puntos anómalos </a:t>
            </a:r>
            <a:r>
              <a:rPr lang="es-ES" sz="2000" dirty="0">
                <a:solidFill>
                  <a:schemeClr val="tx1"/>
                </a:solidFill>
              </a:rPr>
              <a:t>en ningún caso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La </a:t>
            </a:r>
            <a:r>
              <a:rPr lang="es-ES" sz="2000" b="1" dirty="0">
                <a:solidFill>
                  <a:schemeClr val="tx1"/>
                </a:solidFill>
              </a:rPr>
              <a:t>dispersión</a:t>
            </a:r>
            <a:r>
              <a:rPr lang="es-ES" sz="2000" dirty="0">
                <a:solidFill>
                  <a:schemeClr val="tx1"/>
                </a:solidFill>
              </a:rPr>
              <a:t> de las diferencias de color con CURRI es superior a las de las otras dos especies.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Con la Zanahoria es con la especie que menores diferencias de color se alcanzan con respecto a la referencia</a:t>
            </a:r>
          </a:p>
        </p:txBody>
      </p:sp>
    </p:spTree>
    <p:extLst>
      <p:ext uri="{BB962C8B-B14F-4D97-AF65-F5344CB8AC3E}">
        <p14:creationId xmlns:p14="http://schemas.microsoft.com/office/powerpoint/2010/main" val="2849227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Cuantitativas/numéricas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1017489"/>
            <a:ext cx="10298372" cy="699211"/>
          </a:xfrm>
        </p:spPr>
        <p:txBody>
          <a:bodyPr>
            <a:normAutofit/>
          </a:bodyPr>
          <a:lstStyle/>
          <a:p>
            <a:r>
              <a:rPr lang="es-ES_tradnl" sz="2000" dirty="0">
                <a:solidFill>
                  <a:srgbClr val="000099"/>
                </a:solidFill>
              </a:rPr>
              <a:t>Ruta: Gráficas/Diagrama de caja…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16" name="Llamada rectangular redondeada 15"/>
          <p:cNvSpPr/>
          <p:nvPr/>
        </p:nvSpPr>
        <p:spPr>
          <a:xfrm>
            <a:off x="1056640" y="1680588"/>
            <a:ext cx="10271760" cy="4466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b="1" dirty="0">
                <a:solidFill>
                  <a:srgbClr val="000099"/>
                </a:solidFill>
              </a:rPr>
              <a:t>Añadir las medias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tx1"/>
                </a:solidFill>
              </a:rPr>
              <a:t>Se modifica el script y se ejecuta con los comando señalados en rojo: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arenR"/>
            </a:pPr>
            <a:r>
              <a:rPr lang="es-ES" sz="2000" dirty="0">
                <a:solidFill>
                  <a:schemeClr val="tx1"/>
                </a:solidFill>
              </a:rPr>
              <a:t>Creamos una variable donde pondremos las medias: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tx1"/>
                </a:solidFill>
              </a:rPr>
              <a:t>medias&lt;-</a:t>
            </a:r>
            <a:r>
              <a:rPr lang="es-ES" sz="2000" dirty="0" err="1">
                <a:solidFill>
                  <a:schemeClr val="tx1"/>
                </a:solidFill>
              </a:rPr>
              <a:t>tapply</a:t>
            </a:r>
            <a:r>
              <a:rPr lang="es-ES" sz="2000" dirty="0">
                <a:solidFill>
                  <a:schemeClr val="tx1"/>
                </a:solidFill>
              </a:rPr>
              <a:t>(</a:t>
            </a:r>
            <a:r>
              <a:rPr lang="es-ES" sz="2000" dirty="0" err="1">
                <a:solidFill>
                  <a:schemeClr val="tx1"/>
                </a:solidFill>
              </a:rPr>
              <a:t>datos$abu</a:t>
            </a:r>
            <a:r>
              <a:rPr lang="es-ES" sz="2000" dirty="0">
                <a:solidFill>
                  <a:schemeClr val="tx1"/>
                </a:solidFill>
              </a:rPr>
              <a:t>, </a:t>
            </a:r>
            <a:r>
              <a:rPr lang="es-ES" sz="2000" dirty="0" err="1">
                <a:solidFill>
                  <a:schemeClr val="tx1"/>
                </a:solidFill>
              </a:rPr>
              <a:t>datos$distancia</a:t>
            </a:r>
            <a:r>
              <a:rPr lang="es-ES" sz="2000" dirty="0">
                <a:solidFill>
                  <a:schemeClr val="tx1"/>
                </a:solidFill>
              </a:rPr>
              <a:t>, mean) #</a:t>
            </a:r>
            <a:r>
              <a:rPr lang="es-ES" sz="2000" dirty="0" err="1">
                <a:solidFill>
                  <a:schemeClr val="tx1"/>
                </a:solidFill>
              </a:rPr>
              <a:t>tapply</a:t>
            </a:r>
            <a:r>
              <a:rPr lang="es-ES" sz="2000" dirty="0">
                <a:solidFill>
                  <a:schemeClr val="tx1"/>
                </a:solidFill>
              </a:rPr>
              <a:t> hace que le apliquemos a la tabla la función. Datos de los que calcula y factor en función del que la calcula y mean es la función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tx1"/>
                </a:solidFill>
              </a:rPr>
              <a:t>2) Pintamos las medias en los gráficos:</a:t>
            </a:r>
          </a:p>
        </p:txBody>
      </p:sp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838200" y="4597569"/>
            <a:ext cx="10236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&gt; medias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&lt;-tapply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cs typeface="Arial" pitchFamily="34" charset="0"/>
              </a:rPr>
              <a:t>datos$abu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cs typeface="Arial" pitchFamily="34" charset="0"/>
              </a:rPr>
              <a:t>datos$distancia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mean) #tapply hace que le apliquemos a la tabla la función. 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cs typeface="Arial" pitchFamily="34" charset="0"/>
              </a:rPr>
              <a:t>Datos de los que calcula 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y 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cs typeface="Arial" pitchFamily="34" charset="0"/>
              </a:rPr>
              <a:t>factor en función del que la calcula 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y mean es la función</a:t>
            </a:r>
            <a:endParaRPr kumimoji="0" lang="es-E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&gt; medias</a:t>
            </a:r>
            <a:endParaRPr kumimoji="0" lang="es-E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cerca    lejos    medio </a:t>
            </a:r>
            <a:endParaRPr kumimoji="0" lang="es-E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15.01852 12.60185 11.86111 </a:t>
            </a:r>
            <a:endParaRPr kumimoji="0" lang="es-E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&gt; 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points(medias, col="red", pch=19) #</a:t>
            </a:r>
            <a:r>
              <a:rPr kumimoji="0" lang="es-E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pinta los puntos en rojo, de tamaño grueso sobre el gráfico</a:t>
            </a: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227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12479" b="2866"/>
          <a:stretch>
            <a:fillRect/>
          </a:stretch>
        </p:blipFill>
        <p:spPr bwMode="auto">
          <a:xfrm>
            <a:off x="4851400" y="952500"/>
            <a:ext cx="6883400" cy="581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Cuantitativas/numéricas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1017489"/>
            <a:ext cx="10298372" cy="699211"/>
          </a:xfrm>
        </p:spPr>
        <p:txBody>
          <a:bodyPr>
            <a:normAutofit/>
          </a:bodyPr>
          <a:lstStyle/>
          <a:p>
            <a:r>
              <a:rPr lang="es-ES_tradnl" sz="2000" dirty="0">
                <a:solidFill>
                  <a:srgbClr val="000099"/>
                </a:solidFill>
              </a:rPr>
              <a:t>Ruta: Gráficas/Diagrama de caja…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184181"/>
            <a:ext cx="10298372" cy="699211"/>
          </a:xfrm>
        </p:spPr>
        <p:txBody>
          <a:bodyPr>
            <a:normAutofit fontScale="77500" lnSpcReduction="20000"/>
          </a:bodyPr>
          <a:lstStyle/>
          <a:p>
            <a:r>
              <a:rPr lang="es-ES_tradnl" sz="3600" dirty="0"/>
              <a:t>Iniciar el programa, y cargar el paquete </a:t>
            </a:r>
            <a:r>
              <a:rPr lang="es-ES_tradnl" sz="3600" dirty="0" err="1"/>
              <a:t>Rcmdr</a:t>
            </a:r>
            <a:r>
              <a:rPr lang="es-ES_tradnl" sz="3600" dirty="0"/>
              <a:t> y abrir los datos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174" y="2536705"/>
            <a:ext cx="10648950" cy="2457450"/>
          </a:xfrm>
          <a:prstGeom prst="rect">
            <a:avLst/>
          </a:prstGeom>
        </p:spPr>
      </p:pic>
      <p:sp>
        <p:nvSpPr>
          <p:cNvPr id="8" name="7 Llamada rectangular"/>
          <p:cNvSpPr/>
          <p:nvPr/>
        </p:nvSpPr>
        <p:spPr>
          <a:xfrm>
            <a:off x="1378423" y="1651378"/>
            <a:ext cx="9662615" cy="736979"/>
          </a:xfrm>
          <a:prstGeom prst="wedgeRectCallout">
            <a:avLst>
              <a:gd name="adj1" fmla="val 24000"/>
              <a:gd name="adj2" fmla="val 17656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FF0000"/>
                </a:solidFill>
              </a:rPr>
              <a:t>Seleccionar Ver hoja de datos y comprobar que se ha abierto bien.</a:t>
            </a:r>
          </a:p>
          <a:p>
            <a:r>
              <a:rPr lang="es-ES" sz="2000" dirty="0">
                <a:solidFill>
                  <a:srgbClr val="FF0000"/>
                </a:solidFill>
              </a:rPr>
              <a:t>Tener cuidado con los separadores de miles y los decimales (.,)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/>
          <a:srcRect b="45004"/>
          <a:stretch/>
        </p:blipFill>
        <p:spPr>
          <a:xfrm>
            <a:off x="6285783" y="3317467"/>
            <a:ext cx="5114925" cy="35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6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184181"/>
            <a:ext cx="10298372" cy="699211"/>
          </a:xfrm>
        </p:spPr>
        <p:txBody>
          <a:bodyPr>
            <a:normAutofit fontScale="85000" lnSpcReduction="10000"/>
          </a:bodyPr>
          <a:lstStyle/>
          <a:p>
            <a:r>
              <a:rPr lang="es-ES_tradnl" sz="3600" dirty="0"/>
              <a:t>Ruta: </a:t>
            </a:r>
            <a:r>
              <a:rPr lang="es-ES_tradnl" sz="3600" dirty="0">
                <a:solidFill>
                  <a:srgbClr val="000099"/>
                </a:solidFill>
              </a:rPr>
              <a:t>Estadísticos/Resúmenes/Distribuciones de frecuencias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10" name="9 Llamada rectangular"/>
          <p:cNvSpPr/>
          <p:nvPr/>
        </p:nvSpPr>
        <p:spPr>
          <a:xfrm>
            <a:off x="6241413" y="2551526"/>
            <a:ext cx="4954137" cy="600503"/>
          </a:xfrm>
          <a:prstGeom prst="wedgeRectCallout">
            <a:avLst>
              <a:gd name="adj1" fmla="val -30688"/>
              <a:gd name="adj2" fmla="val 14572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FF0000"/>
                </a:solidFill>
              </a:rPr>
              <a:t>Sólo permitirá seleccionar variables cualitativas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6878" y="3779523"/>
            <a:ext cx="8364293" cy="27146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001972" y="1681927"/>
            <a:ext cx="10814107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Dataset &lt;- </a:t>
            </a:r>
            <a:r>
              <a:rPr lang="en-US" dirty="0" err="1"/>
              <a:t>readXL</a:t>
            </a:r>
            <a:r>
              <a:rPr lang="en-US" dirty="0"/>
              <a:t>("E:/Nubes/Drive/MUITEX/Datos_Excel/Tinturas </a:t>
            </a:r>
            <a:r>
              <a:rPr lang="en-US" dirty="0" err="1"/>
              <a:t>colorantes</a:t>
            </a:r>
            <a:r>
              <a:rPr lang="en-US" dirty="0"/>
              <a:t> naturales.xlsx", </a:t>
            </a:r>
            <a:r>
              <a:rPr lang="en-US" dirty="0" err="1"/>
              <a:t>rownames</a:t>
            </a:r>
            <a:r>
              <a:rPr lang="en-US" dirty="0"/>
              <a:t>=FALSE, </a:t>
            </a:r>
          </a:p>
          <a:p>
            <a:r>
              <a:rPr lang="en-US" dirty="0"/>
              <a:t>  header=TRUE, </a:t>
            </a:r>
            <a:r>
              <a:rPr lang="en-US" dirty="0" err="1"/>
              <a:t>na</a:t>
            </a:r>
            <a:r>
              <a:rPr lang="en-US" dirty="0"/>
              <a:t>="", sheet="Hoja1", </a:t>
            </a:r>
            <a:r>
              <a:rPr lang="en-US" dirty="0" err="1"/>
              <a:t>stringsAsFactors</a:t>
            </a:r>
            <a:r>
              <a:rPr lang="en-US" dirty="0"/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73572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184181"/>
            <a:ext cx="10298372" cy="699211"/>
          </a:xfrm>
        </p:spPr>
        <p:txBody>
          <a:bodyPr>
            <a:normAutofit fontScale="85000" lnSpcReduction="10000"/>
          </a:bodyPr>
          <a:lstStyle/>
          <a:p>
            <a:r>
              <a:rPr lang="es-ES_tradnl" sz="3600" dirty="0"/>
              <a:t>Ruta: </a:t>
            </a:r>
            <a:r>
              <a:rPr lang="es-ES_tradnl" sz="3600" dirty="0">
                <a:solidFill>
                  <a:srgbClr val="000099"/>
                </a:solidFill>
              </a:rPr>
              <a:t>Estadísticos/Resúmenes/Distribuciones de frecuencias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10" name="9 Llamada rectangular"/>
          <p:cNvSpPr/>
          <p:nvPr/>
        </p:nvSpPr>
        <p:spPr>
          <a:xfrm>
            <a:off x="1228298" y="1774208"/>
            <a:ext cx="3780430" cy="600503"/>
          </a:xfrm>
          <a:prstGeom prst="wedgeRectCallout">
            <a:avLst>
              <a:gd name="adj1" fmla="val -30688"/>
              <a:gd name="adj2" fmla="val 14572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FF0000"/>
                </a:solidFill>
              </a:rPr>
              <a:t>La instrucción que se ha ejecutado:</a:t>
            </a:r>
          </a:p>
        </p:txBody>
      </p:sp>
      <p:sp>
        <p:nvSpPr>
          <p:cNvPr id="9" name="8 Rectángulo"/>
          <p:cNvSpPr/>
          <p:nvPr/>
        </p:nvSpPr>
        <p:spPr>
          <a:xfrm>
            <a:off x="1205552" y="3041135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local({</a:t>
            </a:r>
          </a:p>
          <a:p>
            <a:r>
              <a:rPr lang="en-US" sz="2000" dirty="0"/>
              <a:t>  .Table &lt;- with(Dataset, table(Sal))</a:t>
            </a:r>
          </a:p>
          <a:p>
            <a:r>
              <a:rPr lang="en-US" sz="2000" dirty="0"/>
              <a:t>  cat("\</a:t>
            </a:r>
            <a:r>
              <a:rPr lang="en-US" sz="2000" dirty="0" err="1"/>
              <a:t>ncounts</a:t>
            </a:r>
            <a:r>
              <a:rPr lang="en-US" sz="2000" dirty="0"/>
              <a:t>:\n")</a:t>
            </a:r>
          </a:p>
          <a:p>
            <a:r>
              <a:rPr lang="en-US" sz="2000" dirty="0"/>
              <a:t>  print(.Table)</a:t>
            </a:r>
          </a:p>
          <a:p>
            <a:r>
              <a:rPr lang="en-US" sz="2000" dirty="0"/>
              <a:t>  cat("\</a:t>
            </a:r>
            <a:r>
              <a:rPr lang="en-US" sz="2000" dirty="0" err="1"/>
              <a:t>npercentages</a:t>
            </a:r>
            <a:r>
              <a:rPr lang="en-US" sz="2000" dirty="0"/>
              <a:t>:\n")</a:t>
            </a:r>
          </a:p>
          <a:p>
            <a:r>
              <a:rPr lang="en-US" sz="2000" dirty="0"/>
              <a:t>  print(round(100*.Table/sum(.Table), 2))</a:t>
            </a:r>
          </a:p>
          <a:p>
            <a:r>
              <a:rPr lang="en-US" sz="2000" dirty="0"/>
              <a:t>})</a:t>
            </a:r>
            <a:endParaRPr lang="es-ES" sz="2000" dirty="0"/>
          </a:p>
        </p:txBody>
      </p:sp>
      <p:sp>
        <p:nvSpPr>
          <p:cNvPr id="11" name="10 Llamada rectangular"/>
          <p:cNvSpPr/>
          <p:nvPr/>
        </p:nvSpPr>
        <p:spPr>
          <a:xfrm>
            <a:off x="5884458" y="1940256"/>
            <a:ext cx="3780430" cy="600503"/>
          </a:xfrm>
          <a:prstGeom prst="wedgeRectCallout">
            <a:avLst>
              <a:gd name="adj1" fmla="val -9749"/>
              <a:gd name="adj2" fmla="val 116176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FF0000"/>
                </a:solidFill>
              </a:rPr>
              <a:t>Resultado obtenido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992808" y="3041135"/>
            <a:ext cx="31062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counts:</a:t>
            </a:r>
          </a:p>
          <a:p>
            <a:r>
              <a:rPr lang="en-US" sz="2400" dirty="0"/>
              <a:t>Sal</a:t>
            </a:r>
          </a:p>
          <a:p>
            <a:r>
              <a:rPr lang="en-US" sz="2400" dirty="0"/>
              <a:t>NO SI </a:t>
            </a:r>
          </a:p>
          <a:p>
            <a:r>
              <a:rPr lang="en-US" sz="2400" dirty="0"/>
              <a:t>27 18 </a:t>
            </a:r>
          </a:p>
          <a:p>
            <a:endParaRPr lang="en-US" sz="2400" dirty="0"/>
          </a:p>
          <a:p>
            <a:r>
              <a:rPr lang="en-US" sz="2400" dirty="0"/>
              <a:t>percentages:</a:t>
            </a:r>
          </a:p>
          <a:p>
            <a:r>
              <a:rPr lang="en-US" sz="2400" dirty="0"/>
              <a:t>Sal</a:t>
            </a:r>
          </a:p>
          <a:p>
            <a:r>
              <a:rPr lang="en-US" sz="2400" dirty="0"/>
              <a:t>NO SI </a:t>
            </a:r>
          </a:p>
          <a:p>
            <a:r>
              <a:rPr lang="en-US" sz="2400" dirty="0"/>
              <a:t>60 40 </a:t>
            </a:r>
          </a:p>
        </p:txBody>
      </p:sp>
    </p:spTree>
    <p:extLst>
      <p:ext uri="{BB962C8B-B14F-4D97-AF65-F5344CB8AC3E}">
        <p14:creationId xmlns:p14="http://schemas.microsoft.com/office/powerpoint/2010/main" val="1577468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1973" y="1184181"/>
            <a:ext cx="10298372" cy="699211"/>
          </a:xfrm>
        </p:spPr>
        <p:txBody>
          <a:bodyPr>
            <a:normAutofit fontScale="85000" lnSpcReduction="10000"/>
          </a:bodyPr>
          <a:lstStyle/>
          <a:p>
            <a:r>
              <a:rPr lang="es-ES_tradnl" sz="3600" dirty="0"/>
              <a:t>Ruta: </a:t>
            </a:r>
            <a:r>
              <a:rPr lang="es-ES_tradnl" sz="3600" dirty="0">
                <a:solidFill>
                  <a:srgbClr val="000099"/>
                </a:solidFill>
              </a:rPr>
              <a:t>Estadísticos/Resúmenes/Distribuciones de frecuencias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10" name="9 Llamada rectangular"/>
          <p:cNvSpPr/>
          <p:nvPr/>
        </p:nvSpPr>
        <p:spPr>
          <a:xfrm>
            <a:off x="1228297" y="1774208"/>
            <a:ext cx="5368445" cy="600503"/>
          </a:xfrm>
          <a:prstGeom prst="wedgeRectCallout">
            <a:avLst>
              <a:gd name="adj1" fmla="val -29454"/>
              <a:gd name="adj2" fmla="val 69585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FF0000"/>
                </a:solidFill>
              </a:rPr>
              <a:t>Para obtener las frecuencias relativas y acumuladas hay que modificar la instrucción</a:t>
            </a:r>
          </a:p>
        </p:txBody>
      </p:sp>
      <p:sp>
        <p:nvSpPr>
          <p:cNvPr id="9" name="8 Rectángulo"/>
          <p:cNvSpPr/>
          <p:nvPr/>
        </p:nvSpPr>
        <p:spPr>
          <a:xfrm>
            <a:off x="1149568" y="263002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local({</a:t>
            </a:r>
          </a:p>
          <a:p>
            <a:r>
              <a:rPr lang="en-US" sz="2000" dirty="0"/>
              <a:t>  .Table &lt;- with(Dataset, table(Sal))</a:t>
            </a:r>
          </a:p>
          <a:p>
            <a:r>
              <a:rPr lang="en-US" sz="2000" dirty="0"/>
              <a:t>  cat("\</a:t>
            </a:r>
            <a:r>
              <a:rPr lang="en-US" sz="2000" dirty="0" err="1"/>
              <a:t>ncounts</a:t>
            </a:r>
            <a:r>
              <a:rPr lang="en-US" sz="2000" dirty="0"/>
              <a:t>:\n")</a:t>
            </a:r>
          </a:p>
          <a:p>
            <a:r>
              <a:rPr lang="en-US" sz="2000" dirty="0"/>
              <a:t>  print(.Table)</a:t>
            </a:r>
          </a:p>
          <a:p>
            <a:r>
              <a:rPr lang="en-US" sz="2000" dirty="0"/>
              <a:t>  cat("\</a:t>
            </a:r>
            <a:r>
              <a:rPr lang="en-US" sz="2000" dirty="0" err="1"/>
              <a:t>npercentages</a:t>
            </a:r>
            <a:r>
              <a:rPr lang="en-US" sz="2000" dirty="0"/>
              <a:t>:\n")</a:t>
            </a:r>
          </a:p>
          <a:p>
            <a:r>
              <a:rPr lang="en-US" sz="2000" dirty="0"/>
              <a:t>  print(round(100*.Table/sum(.Table), 2))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 cat("\</a:t>
            </a:r>
            <a:r>
              <a:rPr lang="en-US" sz="2000" dirty="0" err="1">
                <a:solidFill>
                  <a:srgbClr val="FF0000"/>
                </a:solidFill>
              </a:rPr>
              <a:t>nrelativas</a:t>
            </a:r>
            <a:r>
              <a:rPr lang="en-US" sz="2000" dirty="0">
                <a:solidFill>
                  <a:srgbClr val="FF0000"/>
                </a:solidFill>
              </a:rPr>
              <a:t>:\n")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 print(round(.Table/sum(.Table), 2))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 cat("\</a:t>
            </a:r>
            <a:r>
              <a:rPr lang="en-US" sz="2000" dirty="0" err="1">
                <a:solidFill>
                  <a:srgbClr val="FF0000"/>
                </a:solidFill>
              </a:rPr>
              <a:t>nAcumuladas</a:t>
            </a:r>
            <a:r>
              <a:rPr lang="en-US" sz="2000" dirty="0">
                <a:solidFill>
                  <a:srgbClr val="FF0000"/>
                </a:solidFill>
              </a:rPr>
              <a:t>:\n")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 print(round(</a:t>
            </a:r>
            <a:r>
              <a:rPr lang="en-US" sz="2000" dirty="0" err="1">
                <a:solidFill>
                  <a:srgbClr val="FF0000"/>
                </a:solidFill>
              </a:rPr>
              <a:t>as.table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cumsum</a:t>
            </a:r>
            <a:r>
              <a:rPr lang="en-US" sz="2000" dirty="0">
                <a:solidFill>
                  <a:srgbClr val="FF0000"/>
                </a:solidFill>
              </a:rPr>
              <a:t>(.Table)), 2))</a:t>
            </a:r>
          </a:p>
          <a:p>
            <a:r>
              <a:rPr lang="en-US" sz="2000" dirty="0"/>
              <a:t>})</a:t>
            </a:r>
          </a:p>
        </p:txBody>
      </p:sp>
      <p:sp>
        <p:nvSpPr>
          <p:cNvPr id="11" name="10 Llamada rectangular"/>
          <p:cNvSpPr/>
          <p:nvPr/>
        </p:nvSpPr>
        <p:spPr>
          <a:xfrm>
            <a:off x="9960427" y="4362592"/>
            <a:ext cx="2192695" cy="600503"/>
          </a:xfrm>
          <a:prstGeom prst="wedgeRectCallout">
            <a:avLst>
              <a:gd name="adj1" fmla="val -83366"/>
              <a:gd name="adj2" fmla="val -34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FF0000"/>
                </a:solidFill>
              </a:rPr>
              <a:t>Resultado obtenido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/>
          <a:srcRect l="91490" t="37635" r="1667" b="58263"/>
          <a:stretch/>
        </p:blipFill>
        <p:spPr>
          <a:xfrm>
            <a:off x="1853836" y="5980479"/>
            <a:ext cx="1623863" cy="54760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848236" y="1739047"/>
            <a:ext cx="420328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counts:</a:t>
            </a:r>
          </a:p>
          <a:p>
            <a:r>
              <a:rPr lang="en-US" dirty="0"/>
              <a:t>Sal</a:t>
            </a:r>
          </a:p>
          <a:p>
            <a:r>
              <a:rPr lang="en-US" dirty="0"/>
              <a:t>NO SI </a:t>
            </a:r>
          </a:p>
          <a:p>
            <a:r>
              <a:rPr lang="en-US" dirty="0"/>
              <a:t>27 18 </a:t>
            </a:r>
          </a:p>
          <a:p>
            <a:endParaRPr lang="en-US" dirty="0"/>
          </a:p>
          <a:p>
            <a:r>
              <a:rPr lang="en-US" dirty="0"/>
              <a:t>percentages:</a:t>
            </a:r>
          </a:p>
          <a:p>
            <a:r>
              <a:rPr lang="en-US" dirty="0"/>
              <a:t>Sal</a:t>
            </a:r>
          </a:p>
          <a:p>
            <a:r>
              <a:rPr lang="en-US" dirty="0"/>
              <a:t>NO SI </a:t>
            </a:r>
          </a:p>
          <a:p>
            <a:r>
              <a:rPr lang="en-US" dirty="0"/>
              <a:t>60 40 </a:t>
            </a:r>
          </a:p>
          <a:p>
            <a:endParaRPr lang="en-US" dirty="0"/>
          </a:p>
          <a:p>
            <a:r>
              <a:rPr lang="en-US" dirty="0" err="1"/>
              <a:t>relativas</a:t>
            </a:r>
            <a:r>
              <a:rPr lang="en-US" dirty="0"/>
              <a:t>:</a:t>
            </a:r>
          </a:p>
          <a:p>
            <a:r>
              <a:rPr lang="en-US" dirty="0"/>
              <a:t>Sal</a:t>
            </a:r>
          </a:p>
          <a:p>
            <a:r>
              <a:rPr lang="en-US" dirty="0"/>
              <a:t> NO  SI </a:t>
            </a:r>
          </a:p>
          <a:p>
            <a:r>
              <a:rPr lang="en-US" dirty="0"/>
              <a:t>0.6 0.4 </a:t>
            </a:r>
          </a:p>
          <a:p>
            <a:endParaRPr lang="en-US" dirty="0"/>
          </a:p>
          <a:p>
            <a:r>
              <a:rPr lang="en-US" dirty="0" err="1"/>
              <a:t>Acumuladas</a:t>
            </a:r>
            <a:r>
              <a:rPr lang="en-US" dirty="0"/>
              <a:t>:</a:t>
            </a:r>
          </a:p>
          <a:p>
            <a:r>
              <a:rPr lang="en-US" dirty="0"/>
              <a:t>NO SI </a:t>
            </a:r>
          </a:p>
          <a:p>
            <a:r>
              <a:rPr lang="en-US" dirty="0"/>
              <a:t>27 45</a:t>
            </a:r>
          </a:p>
        </p:txBody>
      </p:sp>
    </p:spTree>
    <p:extLst>
      <p:ext uri="{BB962C8B-B14F-4D97-AF65-F5344CB8AC3E}">
        <p14:creationId xmlns:p14="http://schemas.microsoft.com/office/powerpoint/2010/main" val="853828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948196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Representación gráfica del diagrama de barras: 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Gráficas/Gráfico de barras…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14" name="9 Llamada rectangular"/>
          <p:cNvSpPr/>
          <p:nvPr/>
        </p:nvSpPr>
        <p:spPr>
          <a:xfrm>
            <a:off x="2077719" y="1763458"/>
            <a:ext cx="6616632" cy="960966"/>
          </a:xfrm>
          <a:prstGeom prst="wedgeRectCallout">
            <a:avLst>
              <a:gd name="adj1" fmla="val -36600"/>
              <a:gd name="adj2" fmla="val 10020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FF0000"/>
                </a:solidFill>
              </a:rPr>
              <a:t>Sólo permitirá seleccionar variables cualitativas y podemos graficar agrupando por ejemplo Especie en función de Sal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3316454"/>
            <a:ext cx="6726556" cy="27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2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948196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Representación gráfica del diagrama de barras: 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Gráficas/Gráfico de barras…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3316454"/>
            <a:ext cx="6726556" cy="2751773"/>
          </a:xfrm>
          <a:prstGeom prst="rect">
            <a:avLst/>
          </a:prstGeom>
        </p:spPr>
      </p:pic>
      <p:sp>
        <p:nvSpPr>
          <p:cNvPr id="9" name="9 Llamada rectangular"/>
          <p:cNvSpPr/>
          <p:nvPr/>
        </p:nvSpPr>
        <p:spPr>
          <a:xfrm>
            <a:off x="948648" y="1647407"/>
            <a:ext cx="4421447" cy="736165"/>
          </a:xfrm>
          <a:prstGeom prst="wedgeRectCallout">
            <a:avLst>
              <a:gd name="adj1" fmla="val -26053"/>
              <a:gd name="adj2" fmla="val 242682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FF0000"/>
                </a:solidFill>
              </a:rPr>
              <a:t>Permite adaptar el gráfico al gusto, en cuanto a etiquetas, posición del texto </a:t>
            </a:r>
            <a:r>
              <a:rPr lang="es-ES" sz="2000" dirty="0" err="1">
                <a:solidFill>
                  <a:srgbClr val="FF0000"/>
                </a:solidFill>
              </a:rPr>
              <a:t>etc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6875" y="1600193"/>
            <a:ext cx="67151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9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6757"/>
            <a:ext cx="10515600" cy="904117"/>
          </a:xfrm>
        </p:spPr>
        <p:txBody>
          <a:bodyPr>
            <a:normAutofit/>
          </a:bodyPr>
          <a:lstStyle/>
          <a:p>
            <a:r>
              <a:rPr lang="es-ES_tradnl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Cualitativas/Categóricas</a:t>
            </a:r>
            <a:endParaRPr lang="es-ES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8648" y="1076822"/>
            <a:ext cx="10298372" cy="699211"/>
          </a:xfrm>
        </p:spPr>
        <p:txBody>
          <a:bodyPr>
            <a:normAutofit fontScale="55000" lnSpcReduction="20000"/>
          </a:bodyPr>
          <a:lstStyle/>
          <a:p>
            <a:r>
              <a:rPr lang="es-ES_tradnl" sz="3600" dirty="0"/>
              <a:t>Representación gráfica del diagrama de barras: </a:t>
            </a:r>
          </a:p>
          <a:p>
            <a:r>
              <a:rPr lang="es-ES_tradnl" sz="3600" dirty="0">
                <a:solidFill>
                  <a:srgbClr val="000099"/>
                </a:solidFill>
              </a:rPr>
              <a:t>Ruta: Gráficas/Gráfico de barras…</a:t>
            </a:r>
          </a:p>
        </p:txBody>
      </p:sp>
      <p:sp>
        <p:nvSpPr>
          <p:cNvPr id="5" name="Rectángulo 5"/>
          <p:cNvSpPr/>
          <p:nvPr/>
        </p:nvSpPr>
        <p:spPr>
          <a:xfrm flipV="1">
            <a:off x="0" y="2895599"/>
            <a:ext cx="696686" cy="3962394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/>
          <a:srcRect t="5093" r="8014" b="2395"/>
          <a:stretch/>
        </p:blipFill>
        <p:spPr>
          <a:xfrm>
            <a:off x="6090091" y="933049"/>
            <a:ext cx="5747303" cy="5771018"/>
          </a:xfrm>
          <a:prstGeom prst="rect">
            <a:avLst/>
          </a:prstGeom>
        </p:spPr>
      </p:pic>
      <p:pic>
        <p:nvPicPr>
          <p:cNvPr id="6" name="Marcador de conteni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737"/>
          <a:stretch/>
        </p:blipFill>
        <p:spPr>
          <a:xfrm rot="16200000">
            <a:off x="-1287152" y="1071383"/>
            <a:ext cx="3369866" cy="88817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289426" y="2112465"/>
            <a:ext cx="4308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with(Dataset, </a:t>
            </a:r>
            <a:r>
              <a:rPr lang="en-US" sz="2000" dirty="0" err="1"/>
              <a:t>Barplot</a:t>
            </a:r>
            <a:r>
              <a:rPr lang="en-US" sz="2000" dirty="0"/>
              <a:t>(</a:t>
            </a:r>
            <a:r>
              <a:rPr lang="en-US" sz="2000" dirty="0" err="1"/>
              <a:t>Especie</a:t>
            </a:r>
            <a:r>
              <a:rPr lang="en-US" sz="2000" dirty="0"/>
              <a:t>, by=Sal, style="divided", </a:t>
            </a:r>
            <a:r>
              <a:rPr lang="en-US" sz="2000" dirty="0" err="1"/>
              <a:t>legend.pos</a:t>
            </a:r>
            <a:r>
              <a:rPr lang="en-US" sz="2000" dirty="0"/>
              <a:t>="above", </a:t>
            </a:r>
            <a:r>
              <a:rPr lang="en-US" sz="2000" dirty="0" err="1"/>
              <a:t>xlab</a:t>
            </a:r>
            <a:r>
              <a:rPr lang="en-US" sz="2000" dirty="0"/>
              <a:t>="</a:t>
            </a:r>
            <a:r>
              <a:rPr lang="en-US" sz="2000" dirty="0" err="1"/>
              <a:t>Especie</a:t>
            </a:r>
            <a:r>
              <a:rPr lang="en-US" sz="2000" dirty="0"/>
              <a:t>", </a:t>
            </a:r>
            <a:r>
              <a:rPr lang="en-US" sz="2000" dirty="0" err="1"/>
              <a:t>ylab</a:t>
            </a:r>
            <a:r>
              <a:rPr lang="en-US" sz="2000" dirty="0"/>
              <a:t>="Frequency"))</a:t>
            </a:r>
          </a:p>
        </p:txBody>
      </p:sp>
      <p:sp>
        <p:nvSpPr>
          <p:cNvPr id="10" name="9 Llamada rectangular"/>
          <p:cNvSpPr/>
          <p:nvPr/>
        </p:nvSpPr>
        <p:spPr>
          <a:xfrm>
            <a:off x="1187121" y="3464560"/>
            <a:ext cx="4658360" cy="1235426"/>
          </a:xfrm>
          <a:prstGeom prst="wedgeRectCallout">
            <a:avLst>
              <a:gd name="adj1" fmla="val 15986"/>
              <a:gd name="adj2" fmla="val -6400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FF0000"/>
                </a:solidFill>
              </a:rPr>
              <a:t>Para cambiar tipo de letra o tamaño, se ha de hacer desde el Script de nuevo. </a:t>
            </a:r>
          </a:p>
        </p:txBody>
      </p:sp>
    </p:spTree>
    <p:extLst>
      <p:ext uri="{BB962C8B-B14F-4D97-AF65-F5344CB8AC3E}">
        <p14:creationId xmlns:p14="http://schemas.microsoft.com/office/powerpoint/2010/main" val="17085779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1468</Words>
  <Application>Microsoft Office PowerPoint</Application>
  <PresentationFormat>Panorámica</PresentationFormat>
  <Paragraphs>198</Paragraphs>
  <Slides>26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Tema de Office</vt:lpstr>
      <vt:lpstr>ANÁLISIS UNIVARIANTE CON  R-COMMANDER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Cualitativas/Categóricas</vt:lpstr>
      <vt:lpstr> Variables Cuantitativas/numéricas</vt:lpstr>
      <vt:lpstr> Variables Cuantitativas/numéricas</vt:lpstr>
      <vt:lpstr> Variables Cuantitativas/numéricas</vt:lpstr>
      <vt:lpstr> Variables Cuantitativas/numéricas</vt:lpstr>
      <vt:lpstr> Variables Cuantitativas/numéricas</vt:lpstr>
      <vt:lpstr> Variables Cuantitativas/numéricas</vt:lpstr>
      <vt:lpstr> Variables Cuantitativas/numéricas</vt:lpstr>
      <vt:lpstr> Variables Cuantitativas/numéricas</vt:lpstr>
      <vt:lpstr> Variables Cuantitativas/numéricas</vt:lpstr>
      <vt:lpstr> Variables Cuantitativas/numéricas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UNIVARIANTE CON  R-COMMANDER</dc:title>
  <dc:creator>Bàrbara</dc:creator>
  <cp:lastModifiedBy>Barbara</cp:lastModifiedBy>
  <cp:revision>17</cp:revision>
  <dcterms:created xsi:type="dcterms:W3CDTF">2018-03-13T18:53:26Z</dcterms:created>
  <dcterms:modified xsi:type="dcterms:W3CDTF">2019-02-03T07:45:46Z</dcterms:modified>
</cp:coreProperties>
</file>